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9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0"/>
    <p:restoredTop sz="94712"/>
  </p:normalViewPr>
  <p:slideViewPr>
    <p:cSldViewPr snapToGrid="0" snapToObjects="1" showGuides="1">
      <p:cViewPr varScale="1">
        <p:scale>
          <a:sx n="115" d="100"/>
          <a:sy n="115" d="100"/>
        </p:scale>
        <p:origin x="25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842C4-ED5A-604C-A13D-64581C4CFDD9}" type="datetimeFigureOut">
              <a:rPr kumimoji="1" lang="ko-KR" altLang="en-US" smtClean="0"/>
              <a:t>2020. 6. 17.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966B8-77BB-674C-80F5-23B3B8CA10F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9998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966B8-77BB-674C-80F5-23B3B8CA10FD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8778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2956-1122-B14E-B025-C117A17E0C15}" type="datetimeFigureOut">
              <a:rPr kumimoji="1" lang="ko-KR" altLang="en-US" smtClean="0"/>
              <a:t>2020. 6. 17.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C84-B789-8C4D-8649-00A676F205A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8423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2956-1122-B14E-B025-C117A17E0C15}" type="datetimeFigureOut">
              <a:rPr kumimoji="1" lang="ko-KR" altLang="en-US" smtClean="0"/>
              <a:t>2020. 6. 17.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C84-B789-8C4D-8649-00A676F205A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0035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2956-1122-B14E-B025-C117A17E0C15}" type="datetimeFigureOut">
              <a:rPr kumimoji="1" lang="ko-KR" altLang="en-US" smtClean="0"/>
              <a:t>2020. 6. 17.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C84-B789-8C4D-8649-00A676F205A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8567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2956-1122-B14E-B025-C117A17E0C15}" type="datetimeFigureOut">
              <a:rPr kumimoji="1" lang="ko-KR" altLang="en-US" smtClean="0"/>
              <a:t>2020. 6. 17.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C84-B789-8C4D-8649-00A676F205A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661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2956-1122-B14E-B025-C117A17E0C15}" type="datetimeFigureOut">
              <a:rPr kumimoji="1" lang="ko-KR" altLang="en-US" smtClean="0"/>
              <a:t>2020. 6. 17.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C84-B789-8C4D-8649-00A676F205A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7867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2956-1122-B14E-B025-C117A17E0C15}" type="datetimeFigureOut">
              <a:rPr kumimoji="1" lang="ko-KR" altLang="en-US" smtClean="0"/>
              <a:t>2020. 6. 17.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C84-B789-8C4D-8649-00A676F205A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7467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2956-1122-B14E-B025-C117A17E0C15}" type="datetimeFigureOut">
              <a:rPr kumimoji="1" lang="ko-KR" altLang="en-US" smtClean="0"/>
              <a:t>2020. 6. 17.</a:t>
            </a:fld>
            <a:endParaRPr kumimoji="1"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C84-B789-8C4D-8649-00A676F205A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0278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2956-1122-B14E-B025-C117A17E0C15}" type="datetimeFigureOut">
              <a:rPr kumimoji="1" lang="ko-KR" altLang="en-US" smtClean="0"/>
              <a:t>2020. 6. 17.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C84-B789-8C4D-8649-00A676F205A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446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2956-1122-B14E-B025-C117A17E0C15}" type="datetimeFigureOut">
              <a:rPr kumimoji="1" lang="ko-KR" altLang="en-US" smtClean="0"/>
              <a:t>2020. 6. 17.</a:t>
            </a:fld>
            <a:endParaRPr kumimoji="1"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C84-B789-8C4D-8649-00A676F205A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6900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2956-1122-B14E-B025-C117A17E0C15}" type="datetimeFigureOut">
              <a:rPr kumimoji="1" lang="ko-KR" altLang="en-US" smtClean="0"/>
              <a:t>2020. 6. 17.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C84-B789-8C4D-8649-00A676F205A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747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2956-1122-B14E-B025-C117A17E0C15}" type="datetimeFigureOut">
              <a:rPr kumimoji="1" lang="ko-KR" altLang="en-US" smtClean="0"/>
              <a:t>2020. 6. 17.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C84-B789-8C4D-8649-00A676F205A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1117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A2956-1122-B14E-B025-C117A17E0C15}" type="datetimeFigureOut">
              <a:rPr kumimoji="1" lang="ko-KR" altLang="en-US" smtClean="0"/>
              <a:t>2020. 6. 17.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CCC84-B789-8C4D-8649-00A676F205A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753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25" y="606613"/>
            <a:ext cx="3847171" cy="14016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4" y="291420"/>
            <a:ext cx="2032000" cy="2032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967079" y="711523"/>
            <a:ext cx="4766994" cy="969534"/>
          </a:xfrm>
        </p:spPr>
        <p:txBody>
          <a:bodyPr>
            <a:normAutofit/>
          </a:bodyPr>
          <a:lstStyle/>
          <a:p>
            <a:pPr algn="l"/>
            <a:r>
              <a:rPr kumimoji="1" lang="ko-KR" altLang="en-US" sz="4000" b="1" dirty="0" smtClean="0">
                <a:solidFill>
                  <a:srgbClr val="005EAD"/>
                </a:solidFill>
                <a:latin typeface="SpoqaHanSans" charset="-128"/>
                <a:ea typeface="SpoqaHanSans" charset="-128"/>
                <a:cs typeface="SpoqaHanSans" charset="-128"/>
              </a:rPr>
              <a:t>작가 공모 신청서</a:t>
            </a:r>
            <a:endParaRPr kumimoji="1" lang="ko-KR" altLang="en-US" sz="4000" b="1" dirty="0">
              <a:solidFill>
                <a:srgbClr val="005EAD"/>
              </a:solidFill>
              <a:latin typeface="SpoqaHanSans" charset="-128"/>
              <a:ea typeface="SpoqaHanSans" charset="-128"/>
              <a:cs typeface="SpoqaHanSans" charset="-128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25081"/>
              </p:ext>
            </p:extLst>
          </p:nvPr>
        </p:nvGraphicFramePr>
        <p:xfrm>
          <a:off x="881672" y="2323420"/>
          <a:ext cx="10514875" cy="39770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03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3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04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02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04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062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91320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/>
                        </a:rPr>
                        <a:t>성 명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mr-IN" dirty="0">
                          <a:effectLst/>
                        </a:rPr>
                        <a:t>(</a:t>
                      </a:r>
                      <a:r>
                        <a:rPr lang="mr-IN" dirty="0" err="1">
                          <a:effectLst/>
                        </a:rPr>
                        <a:t>한글</a:t>
                      </a:r>
                      <a:r>
                        <a:rPr lang="mr-IN" dirty="0">
                          <a:effectLst/>
                        </a:rPr>
                        <a:t>)</a:t>
                      </a:r>
                      <a:endParaRPr lang="mr-IN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/>
                        </a:rPr>
                        <a:t>연락처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mr-IN" dirty="0">
                          <a:effectLst/>
                        </a:rPr>
                        <a:t>(</a:t>
                      </a:r>
                      <a:r>
                        <a:rPr lang="mr-IN" dirty="0" err="1">
                          <a:effectLst/>
                        </a:rPr>
                        <a:t>휴대폰</a:t>
                      </a:r>
                      <a:r>
                        <a:rPr lang="mr-IN" dirty="0">
                          <a:effectLst/>
                        </a:rPr>
                        <a:t>)</a:t>
                      </a:r>
                      <a:endParaRPr lang="mr-IN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13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mr-IN" dirty="0">
                          <a:effectLst/>
                        </a:rPr>
                        <a:t>(</a:t>
                      </a:r>
                      <a:r>
                        <a:rPr lang="mr-IN" dirty="0" err="1">
                          <a:effectLst/>
                        </a:rPr>
                        <a:t>영어</a:t>
                      </a:r>
                      <a:r>
                        <a:rPr lang="mr-IN" dirty="0">
                          <a:effectLst/>
                        </a:rPr>
                        <a:t>)</a:t>
                      </a:r>
                      <a:endParaRPr lang="mr-IN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r-IN" dirty="0">
                          <a:effectLst/>
                        </a:rPr>
                        <a:t>(</a:t>
                      </a:r>
                      <a:r>
                        <a:rPr lang="mr-IN" dirty="0" err="1">
                          <a:effectLst/>
                        </a:rPr>
                        <a:t>E-mail</a:t>
                      </a:r>
                      <a:r>
                        <a:rPr lang="mr-IN" dirty="0">
                          <a:effectLst/>
                        </a:rPr>
                        <a:t>)</a:t>
                      </a:r>
                      <a:endParaRPr lang="mr-IN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0856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/>
                          <a:latin typeface="Helvetica" charset="0"/>
                        </a:rPr>
                        <a:t>출생년도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dirty="0">
                          <a:effectLst/>
                        </a:rPr>
                        <a:t/>
                      </a:r>
                      <a:br>
                        <a:rPr lang="ko-KR" altLang="en-US" dirty="0">
                          <a:effectLst/>
                        </a:rPr>
                      </a:b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effectLst/>
                        </a:rPr>
                        <a:t>장 르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/>
                        </a:rPr>
                        <a:t>주 소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dirty="0">
                          <a:effectLst/>
                        </a:rPr>
                        <a:t/>
                      </a:r>
                      <a:br>
                        <a:rPr lang="ko-KR" altLang="en-US" dirty="0">
                          <a:effectLst/>
                        </a:rPr>
                      </a:b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1761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/>
                        </a:rPr>
                        <a:t>온라인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mr-IN" dirty="0">
                          <a:effectLst/>
                        </a:rPr>
                        <a:t>(</a:t>
                      </a:r>
                      <a:r>
                        <a:rPr lang="mr-IN" dirty="0" err="1">
                          <a:effectLst/>
                        </a:rPr>
                        <a:t>홈페이지</a:t>
                      </a:r>
                      <a:r>
                        <a:rPr lang="mr-IN" dirty="0">
                          <a:effectLst/>
                        </a:rPr>
                        <a:t>)</a:t>
                      </a:r>
                      <a:endParaRPr lang="mr-IN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217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mr-IN" dirty="0">
                          <a:effectLst/>
                        </a:rPr>
                        <a:t>(</a:t>
                      </a:r>
                      <a:r>
                        <a:rPr lang="ko-KR" altLang="en-US" dirty="0">
                          <a:effectLst/>
                        </a:rPr>
                        <a:t>페이스북</a:t>
                      </a:r>
                      <a:r>
                        <a:rPr lang="en-US" altLang="ko-KR" dirty="0">
                          <a:effectLst/>
                        </a:rPr>
                        <a:t>,</a:t>
                      </a:r>
                      <a:r>
                        <a:rPr lang="ko-KR" altLang="en-US" dirty="0">
                          <a:effectLst/>
                        </a:rPr>
                        <a:t>인스타그램 등</a:t>
                      </a:r>
                      <a:r>
                        <a:rPr lang="ko-KR" altLang="en-US" baseline="0" dirty="0">
                          <a:effectLst/>
                        </a:rPr>
                        <a:t> 작품활동을 볼 수 있는</a:t>
                      </a:r>
                      <a:r>
                        <a:rPr lang="ko-KR" altLang="en-US" dirty="0">
                          <a:effectLst/>
                        </a:rPr>
                        <a:t> </a:t>
                      </a:r>
                      <a:r>
                        <a:rPr lang="en-US" altLang="ko-KR" dirty="0">
                          <a:effectLst/>
                        </a:rPr>
                        <a:t>SNS</a:t>
                      </a:r>
                      <a:r>
                        <a:rPr lang="mr-IN" dirty="0">
                          <a:effectLst/>
                        </a:rPr>
                        <a:t>)</a:t>
                      </a:r>
                      <a:endParaRPr lang="mr-IN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029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849336"/>
              </p:ext>
            </p:extLst>
          </p:nvPr>
        </p:nvGraphicFramePr>
        <p:xfrm>
          <a:off x="655721" y="1697289"/>
          <a:ext cx="10880558" cy="4429085"/>
        </p:xfrm>
        <a:graphic>
          <a:graphicData uri="http://schemas.openxmlformats.org/drawingml/2006/table">
            <a:tbl>
              <a:tblPr/>
              <a:tblGrid>
                <a:gridCol w="6202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77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9969"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>
                          <a:effectLst/>
                          <a:latin typeface="Helvetica" charset="0"/>
                        </a:rPr>
                        <a:t>(2)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>
                          <a:effectLst/>
                          <a:latin typeface="Helvetica" charset="0"/>
                        </a:rPr>
                        <a:t>상품 정보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6943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이미지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상품명</a:t>
                      </a:r>
                      <a:r>
                        <a:rPr lang="en-US" altLang="ko-KR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크기</a:t>
                      </a:r>
                      <a:r>
                        <a:rPr lang="en-US" altLang="ko-KR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제작연도</a:t>
                      </a:r>
                      <a:endParaRPr lang="ko-KR" altLang="en-US" sz="18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가격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판매 가능</a:t>
                      </a:r>
                      <a:r>
                        <a:rPr lang="ko-KR" altLang="en-US" sz="1800" b="1" kern="1200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수량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800" b="1" kern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38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간략한 상품설명 및 특이사항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838200" y="3717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charset="2"/>
              <a:buChar char="l"/>
            </a:pPr>
            <a:r>
              <a:rPr kumimoji="1" lang="ko-KR" altLang="en-US" sz="3500" b="1" dirty="0"/>
              <a:t>출품예정 작품정보</a:t>
            </a:r>
            <a:r>
              <a:rPr kumimoji="1" lang="en-US" altLang="ko-KR" sz="3500" b="1" dirty="0"/>
              <a:t> </a:t>
            </a:r>
            <a:r>
              <a:rPr lang="ko-KR" altLang="en-US" sz="3600" b="1" dirty="0">
                <a:effectLst/>
                <a:latin typeface="Helvetica" charset="0"/>
              </a:rPr>
              <a:t>② </a:t>
            </a:r>
            <a:r>
              <a:rPr lang="en-US" altLang="ko-KR" sz="3600" b="1" dirty="0">
                <a:latin typeface="Helvetica" charset="0"/>
              </a:rPr>
              <a:t>30</a:t>
            </a:r>
            <a:r>
              <a:rPr lang="ko-KR" altLang="en-US" sz="3600" b="1" dirty="0">
                <a:latin typeface="Helvetica" charset="0"/>
              </a:rPr>
              <a:t>만원 이하 </a:t>
            </a:r>
            <a:r>
              <a:rPr lang="ko-KR" altLang="en-US" sz="3600" b="1" dirty="0" smtClean="0">
                <a:latin typeface="Helvetica" charset="0"/>
              </a:rPr>
              <a:t>굿즈</a:t>
            </a:r>
            <a:endParaRPr kumimoji="1" lang="ko-KR" alt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186917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50490"/>
              </p:ext>
            </p:extLst>
          </p:nvPr>
        </p:nvGraphicFramePr>
        <p:xfrm>
          <a:off x="655721" y="1697289"/>
          <a:ext cx="10880558" cy="4429085"/>
        </p:xfrm>
        <a:graphic>
          <a:graphicData uri="http://schemas.openxmlformats.org/drawingml/2006/table">
            <a:tbl>
              <a:tblPr/>
              <a:tblGrid>
                <a:gridCol w="6202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77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9969"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>
                          <a:effectLst/>
                          <a:latin typeface="Helvetica" charset="0"/>
                        </a:rPr>
                        <a:t>(3)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>
                          <a:effectLst/>
                          <a:latin typeface="Helvetica" charset="0"/>
                        </a:rPr>
                        <a:t>상품 정보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6943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이미지</a:t>
                      </a:r>
                      <a:endParaRPr lang="en-US" altLang="ko-KR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상품명</a:t>
                      </a:r>
                      <a:r>
                        <a:rPr lang="en-US" altLang="ko-KR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크기</a:t>
                      </a:r>
                      <a:r>
                        <a:rPr lang="en-US" altLang="ko-KR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제작연도</a:t>
                      </a:r>
                      <a:endParaRPr lang="ko-KR" altLang="en-US" sz="18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가격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판매 가능</a:t>
                      </a:r>
                      <a:r>
                        <a:rPr lang="ko-KR" altLang="en-US" sz="1800" b="1" kern="1200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수량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800" b="1" kern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38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간략한 상품설명 및 특이사항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838200" y="3717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charset="2"/>
              <a:buChar char="l"/>
            </a:pPr>
            <a:r>
              <a:rPr kumimoji="1" lang="ko-KR" altLang="en-US" sz="3500" b="1" dirty="0"/>
              <a:t>출품예정 작품정보</a:t>
            </a:r>
            <a:r>
              <a:rPr kumimoji="1" lang="en-US" altLang="ko-KR" sz="3500" b="1" dirty="0"/>
              <a:t> </a:t>
            </a:r>
            <a:r>
              <a:rPr lang="ko-KR" altLang="en-US" sz="3600" b="1" dirty="0">
                <a:effectLst/>
                <a:latin typeface="Helvetica" charset="0"/>
              </a:rPr>
              <a:t>② </a:t>
            </a:r>
            <a:r>
              <a:rPr lang="en-US" altLang="ko-KR" sz="3600" b="1" dirty="0">
                <a:latin typeface="Helvetica" charset="0"/>
              </a:rPr>
              <a:t>30</a:t>
            </a:r>
            <a:r>
              <a:rPr lang="ko-KR" altLang="en-US" sz="3600" b="1" dirty="0">
                <a:latin typeface="Helvetica" charset="0"/>
              </a:rPr>
              <a:t>만원 이하 굿즈</a:t>
            </a:r>
            <a:endParaRPr kumimoji="1" lang="ko-KR" alt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89479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145840"/>
              </p:ext>
            </p:extLst>
          </p:nvPr>
        </p:nvGraphicFramePr>
        <p:xfrm>
          <a:off x="655721" y="1697289"/>
          <a:ext cx="10880558" cy="4429085"/>
        </p:xfrm>
        <a:graphic>
          <a:graphicData uri="http://schemas.openxmlformats.org/drawingml/2006/table">
            <a:tbl>
              <a:tblPr/>
              <a:tblGrid>
                <a:gridCol w="6202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77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9969"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>
                          <a:effectLst/>
                          <a:latin typeface="Helvetica" charset="0"/>
                        </a:rPr>
                        <a:t>(4)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>
                          <a:effectLst/>
                          <a:latin typeface="Helvetica" charset="0"/>
                        </a:rPr>
                        <a:t>상품 정보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6943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이미지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상품명</a:t>
                      </a:r>
                      <a:r>
                        <a:rPr lang="en-US" altLang="ko-KR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크기</a:t>
                      </a:r>
                      <a:r>
                        <a:rPr lang="en-US" altLang="ko-KR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제작연도</a:t>
                      </a:r>
                      <a:endParaRPr lang="ko-KR" altLang="en-US" sz="18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가격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판매 가능</a:t>
                      </a:r>
                      <a:r>
                        <a:rPr lang="ko-KR" altLang="en-US" sz="1800" b="1" kern="1200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수량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800" b="1" kern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38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간략한 상품설명 및 특이사항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838200" y="3717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charset="2"/>
              <a:buChar char="l"/>
            </a:pPr>
            <a:r>
              <a:rPr kumimoji="1" lang="ko-KR" altLang="en-US" sz="3500" b="1" dirty="0"/>
              <a:t>출품예정 작품정보</a:t>
            </a:r>
            <a:r>
              <a:rPr kumimoji="1" lang="en-US" altLang="ko-KR" sz="3500" b="1" dirty="0"/>
              <a:t> </a:t>
            </a:r>
            <a:r>
              <a:rPr lang="ko-KR" altLang="en-US" sz="3600" b="1" dirty="0">
                <a:effectLst/>
                <a:latin typeface="Helvetica" charset="0"/>
              </a:rPr>
              <a:t>② </a:t>
            </a:r>
            <a:r>
              <a:rPr lang="en-US" altLang="ko-KR" sz="3600" b="1" dirty="0">
                <a:latin typeface="Helvetica" charset="0"/>
              </a:rPr>
              <a:t>30</a:t>
            </a:r>
            <a:r>
              <a:rPr lang="ko-KR" altLang="en-US" sz="3600" b="1" dirty="0">
                <a:latin typeface="Helvetica" charset="0"/>
              </a:rPr>
              <a:t>만원 이하 굿즈</a:t>
            </a:r>
            <a:endParaRPr kumimoji="1" lang="ko-KR" alt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111532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charset="2"/>
              <a:buChar char="l"/>
            </a:pPr>
            <a:r>
              <a:rPr kumimoji="1" lang="ko-KR" altLang="en-US" sz="3500" b="1" dirty="0"/>
              <a:t>경력사항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220627"/>
              </p:ext>
            </p:extLst>
          </p:nvPr>
        </p:nvGraphicFramePr>
        <p:xfrm>
          <a:off x="838200" y="1379619"/>
          <a:ext cx="10515602" cy="50852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494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6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624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30954">
                <a:tc gridSpan="3">
                  <a:txBody>
                    <a:bodyPr/>
                    <a:lstStyle/>
                    <a:p>
                      <a:r>
                        <a:rPr lang="ko-KR" altLang="en-US" sz="2000" dirty="0">
                          <a:effectLst/>
                        </a:rPr>
                        <a:t>✻작성요령</a:t>
                      </a:r>
                    </a:p>
                    <a:p>
                      <a:r>
                        <a:rPr lang="ko-KR" altLang="en-US" sz="2000" dirty="0">
                          <a:effectLst/>
                        </a:rPr>
                        <a:t>①최근 이력부터 작성해 주세요</a:t>
                      </a:r>
                      <a:r>
                        <a:rPr lang="en-US" altLang="ko-KR" sz="2000" dirty="0">
                          <a:effectLst/>
                        </a:rPr>
                        <a:t>.</a:t>
                      </a:r>
                    </a:p>
                    <a:p>
                      <a:r>
                        <a:rPr lang="en-US" altLang="ko-KR" sz="2000" dirty="0" smtClean="0">
                          <a:effectLst/>
                        </a:rPr>
                        <a:t>②</a:t>
                      </a:r>
                      <a:r>
                        <a:rPr lang="ko-KR" altLang="en-US" sz="2000" dirty="0" smtClean="0">
                          <a:effectLst/>
                        </a:rPr>
                        <a:t>도록 및 홈페이지에는 최근 </a:t>
                      </a:r>
                      <a:r>
                        <a:rPr lang="en-US" altLang="ko-KR" sz="2000" dirty="0">
                          <a:effectLst/>
                        </a:rPr>
                        <a:t>5</a:t>
                      </a:r>
                      <a:r>
                        <a:rPr lang="ko-KR" altLang="en-US" sz="2000" dirty="0" smtClean="0">
                          <a:effectLst/>
                        </a:rPr>
                        <a:t>년 간의 </a:t>
                      </a:r>
                      <a:r>
                        <a:rPr lang="ko-KR" altLang="en-US" sz="2000" dirty="0">
                          <a:effectLst/>
                        </a:rPr>
                        <a:t>이력을 우선적으로 게재합니다</a:t>
                      </a:r>
                      <a:r>
                        <a:rPr lang="en-US" altLang="ko-KR" sz="2000" dirty="0">
                          <a:effectLst/>
                        </a:rPr>
                        <a:t>. </a:t>
                      </a:r>
                    </a:p>
                    <a:p>
                      <a:r>
                        <a:rPr lang="en-US" altLang="ko-KR" sz="2000" dirty="0">
                          <a:effectLst/>
                        </a:rPr>
                        <a:t>③</a:t>
                      </a:r>
                      <a:r>
                        <a:rPr lang="ko-KR" altLang="en-US" sz="2000" dirty="0">
                          <a:effectLst/>
                        </a:rPr>
                        <a:t>이력이 </a:t>
                      </a:r>
                      <a:r>
                        <a:rPr lang="ko-KR" altLang="en-US" sz="2000" dirty="0" smtClean="0">
                          <a:effectLst/>
                        </a:rPr>
                        <a:t>한 페이지가 </a:t>
                      </a:r>
                      <a:r>
                        <a:rPr lang="ko-KR" altLang="en-US" sz="2000" dirty="0">
                          <a:effectLst/>
                        </a:rPr>
                        <a:t>넘는 경우 </a:t>
                      </a:r>
                      <a:r>
                        <a:rPr lang="ko-KR" altLang="en-US" sz="2000" dirty="0" smtClean="0">
                          <a:effectLst/>
                        </a:rPr>
                        <a:t>중요도 순으로 간추린 이력을 제출해주세요</a:t>
                      </a:r>
                      <a:r>
                        <a:rPr lang="en-US" altLang="ko-KR" sz="2000" dirty="0" smtClean="0">
                          <a:effectLst/>
                        </a:rPr>
                        <a:t>.</a:t>
                      </a:r>
                      <a:r>
                        <a:rPr lang="ko-KR" altLang="en-US" sz="2000" dirty="0" smtClean="0">
                          <a:effectLst/>
                        </a:rPr>
                        <a:t> </a:t>
                      </a:r>
                      <a:endParaRPr lang="en-US" altLang="ko-KR" sz="2000" dirty="0"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marL="53720" marR="53720" marT="26860" marB="2686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marL="53720" marR="53720" marT="26860" marB="26860">
                    <a:lnB w="190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739">
                <a:tc rowSpan="5"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effectLst/>
                        </a:rPr>
                        <a:t>개인전</a:t>
                      </a:r>
                      <a:endParaRPr lang="ko-KR" altLang="en-US" sz="1800" b="1" dirty="0"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ko-KR" altLang="en-US" sz="13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ko-KR" altLang="en-US" sz="13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</a:br>
                      <a:endParaRPr lang="ko-KR" altLang="en-US" sz="13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300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예</a:t>
                      </a:r>
                      <a:r>
                        <a:rPr lang="hr-HR" sz="13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) 201</a:t>
                      </a:r>
                      <a:r>
                        <a:rPr lang="en-US" altLang="ko-KR" sz="13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8</a:t>
                      </a:r>
                      <a:r>
                        <a:rPr lang="hr-HR" sz="13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.10_연희전_(</a:t>
                      </a:r>
                      <a:r>
                        <a:rPr lang="hr-HR" sz="1300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서울,vostok</a:t>
                      </a:r>
                      <a:r>
                        <a:rPr lang="hr-HR" sz="13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)</a:t>
                      </a:r>
                      <a:endParaRPr lang="hr-HR" sz="13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7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300" dirty="0">
                          <a:effectLst/>
                        </a:rPr>
                        <a:t>개인전</a:t>
                      </a:r>
                      <a:endParaRPr lang="ko-KR" altLang="en-US" sz="1300" dirty="0"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7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300" dirty="0">
                          <a:effectLst/>
                        </a:rPr>
                        <a:t>개인전</a:t>
                      </a:r>
                      <a:endParaRPr lang="ko-KR" altLang="en-US" sz="1300" dirty="0"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7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300" dirty="0">
                          <a:effectLst/>
                        </a:rPr>
                        <a:t>개인전</a:t>
                      </a:r>
                      <a:endParaRPr lang="ko-KR" altLang="en-US" sz="1300" dirty="0"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77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300" dirty="0">
                          <a:effectLst/>
                        </a:rPr>
                        <a:t>개인전</a:t>
                      </a:r>
                      <a:endParaRPr lang="ko-KR" altLang="en-US" sz="1300" dirty="0"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7739">
                <a:tc rowSpan="5"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effectLst/>
                        </a:rPr>
                        <a:t>그룹전</a:t>
                      </a:r>
                      <a:endParaRPr lang="ko-KR" altLang="en-US" sz="1800" b="1" dirty="0"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ko-KR" altLang="en-US" sz="13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ko-KR" altLang="en-US" sz="13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</a:br>
                      <a:endParaRPr lang="ko-KR" altLang="en-US" sz="13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300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예</a:t>
                      </a:r>
                      <a:r>
                        <a:rPr lang="hr-HR" sz="13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) 201</a:t>
                      </a:r>
                      <a:r>
                        <a:rPr lang="en-US" altLang="ko-KR" sz="13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8.</a:t>
                      </a:r>
                      <a:r>
                        <a:rPr lang="hr-HR" sz="13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10_연희전_(</a:t>
                      </a:r>
                      <a:r>
                        <a:rPr lang="hr-HR" sz="1300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서울,vostok</a:t>
                      </a:r>
                      <a:r>
                        <a:rPr lang="hr-HR" sz="13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)</a:t>
                      </a:r>
                      <a:endParaRPr lang="hr-HR" sz="13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77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300" dirty="0">
                          <a:effectLst/>
                        </a:rPr>
                        <a:t>그룹전</a:t>
                      </a:r>
                      <a:endParaRPr lang="ko-KR" altLang="en-US" sz="1300" dirty="0"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77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300" dirty="0">
                          <a:effectLst/>
                        </a:rPr>
                        <a:t>그룹전</a:t>
                      </a:r>
                      <a:endParaRPr lang="ko-KR" altLang="en-US" sz="1300" dirty="0"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77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300" dirty="0">
                          <a:effectLst/>
                        </a:rPr>
                        <a:t>그룹전</a:t>
                      </a:r>
                      <a:endParaRPr lang="ko-KR" altLang="en-US" sz="1300" dirty="0"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77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300" dirty="0">
                          <a:effectLst/>
                        </a:rPr>
                        <a:t>그룹전</a:t>
                      </a:r>
                      <a:endParaRPr lang="ko-KR" altLang="en-US" sz="1300" dirty="0"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7739">
                <a:tc rowSpan="5"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effectLst/>
                        </a:rPr>
                        <a:t>수상 및 레지던시</a:t>
                      </a:r>
                      <a:endParaRPr lang="ko-KR" altLang="en-US" sz="1800" b="1" dirty="0"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ko-KR" altLang="en-US" sz="13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ko-KR" altLang="en-US" sz="13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</a:br>
                      <a:endParaRPr lang="ko-KR" altLang="en-US" sz="13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3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예</a:t>
                      </a:r>
                      <a:r>
                        <a:rPr lang="en-US" altLang="ko-KR" sz="13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) 2018.10_</a:t>
                      </a:r>
                      <a:r>
                        <a:rPr lang="ko-KR" altLang="en-US" sz="13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연희레지던시</a:t>
                      </a:r>
                      <a:endParaRPr lang="ko-KR" altLang="en-US" sz="13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77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300">
                          <a:effectLst/>
                        </a:rPr>
                        <a:t>수상 및 레지던시</a:t>
                      </a:r>
                      <a:endParaRPr lang="ko-KR" altLang="en-US" sz="1300"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77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300" dirty="0">
                          <a:effectLst/>
                        </a:rPr>
                        <a:t>수상 및 레지던시</a:t>
                      </a:r>
                      <a:endParaRPr lang="ko-KR" altLang="en-US" sz="1300" dirty="0"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77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300">
                          <a:effectLst/>
                        </a:rPr>
                        <a:t>수상 및 레지던시</a:t>
                      </a:r>
                      <a:endParaRPr lang="ko-KR" altLang="en-US" sz="1300"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77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300" dirty="0">
                          <a:effectLst/>
                        </a:rPr>
                        <a:t>수상 및 레지던시</a:t>
                      </a:r>
                      <a:endParaRPr lang="ko-KR" altLang="en-US" sz="1300" dirty="0">
                        <a:effectLst/>
                        <a:latin typeface="Helvetica" charset="0"/>
                      </a:endParaRPr>
                    </a:p>
                  </a:txBody>
                  <a:tcPr marL="18653" marR="186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66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049" y="0"/>
            <a:ext cx="10515600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charset="2"/>
              <a:buChar char="l"/>
            </a:pPr>
            <a:r>
              <a:rPr kumimoji="1" lang="ko-KR" altLang="en-US" sz="3500" b="1" dirty="0" smtClean="0"/>
              <a:t>작품정보 작성 요령</a:t>
            </a:r>
            <a:endParaRPr kumimoji="1" lang="ko-KR" altLang="en-US" sz="3500" b="1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36731"/>
              </p:ext>
            </p:extLst>
          </p:nvPr>
        </p:nvGraphicFramePr>
        <p:xfrm>
          <a:off x="827049" y="1059366"/>
          <a:ext cx="10725615" cy="5568459"/>
        </p:xfrm>
        <a:graphic>
          <a:graphicData uri="http://schemas.openxmlformats.org/drawingml/2006/table">
            <a:tbl>
              <a:tblPr/>
              <a:tblGrid>
                <a:gridCol w="107256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568459">
                <a:tc>
                  <a:txBody>
                    <a:bodyPr/>
                    <a:lstStyle/>
                    <a:p>
                      <a:pPr marL="800100" lvl="1" indent="-342900">
                        <a:buFont typeface="+mj-ea"/>
                        <a:buAutoNum type="circleNumDbPlain"/>
                      </a:pP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출품가능한 작품과 굿즈는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각각 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점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총 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점 이하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으로 제한합니다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b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전시 환경을 고려하여 작품의 설치 개수와 장소는 차후 개별적으로 협의할 예정입니다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pPr marL="800100" lvl="1" indent="-342900">
                        <a:buFont typeface="+mj-ea"/>
                        <a:buAutoNum type="circleNumDbPlain"/>
                      </a:pPr>
                      <a:endParaRPr lang="ko-KR" alt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ea"/>
                        <a:buAutoNum type="circleNumDbPlain"/>
                      </a:pP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출품작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 가격은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최대 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만원 이하이며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가격대를 고려해 작품을 제안해 주세요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800100" lvl="1" indent="-342900">
                        <a:buFont typeface="+mj-ea"/>
                        <a:buAutoNum type="circleNumDbPlain"/>
                      </a:pPr>
                      <a:endParaRPr lang="ko-KR" alt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ea"/>
                        <a:buAutoNum type="circleNumDbPlain"/>
                      </a:pP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굿즈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항목은 본인의 작업을 이용한 아트 상품입니다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30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만원 이하의 소품이나 소작업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이어야 합니다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800100" lvl="1" indent="-342900">
                        <a:buFont typeface="+mj-ea"/>
                        <a:buAutoNum type="circleNumDbPlain"/>
                      </a:pPr>
                      <a:endParaRPr lang="ko-KR" alt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ea"/>
                        <a:buAutoNum type="circleNumDbPlain"/>
                      </a:pP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“작가의 취향”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은 출품작과 관계없이</a:t>
                      </a:r>
                      <a:r>
                        <a:rPr lang="ko-KR" alt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본인의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작품 중  작가 스스로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가장 사랑하는 작품 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점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 소개와 정보를 담는 코너입니다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&lt;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당신만의 취향을 찾는 곳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2020 becoming a collector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순천아트페어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도록에 실릴 예정입니다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해당 작품의 이미지와 가장 사랑하는 이유 한마디를 보내주세요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b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ko-KR" alt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ea"/>
                        <a:buAutoNum type="circleNumDbPlain"/>
                      </a:pP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“작가의 취향” 작품은 현장 전시 필수가 아닙니다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가격제한이나 크기제한이 없습니다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b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만약 “작가의 취향” 작품과 출품 작품이 겹치는 경우에도 총 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점까지만 반입 가능합니다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b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- 200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만원 이하 출품작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점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200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만원 이하 ” 작가의 취향 “ 작품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점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-&gt;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반입 </a:t>
                      </a:r>
                      <a:r>
                        <a:rPr lang="ko-KR" altLang="en-US" sz="12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가능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- 200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만원 이하 출품작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점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200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만원 이상 “ 작가의 취향 “ 작품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점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-&gt; “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작가의 취향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작품은 </a:t>
                      </a:r>
                      <a:r>
                        <a:rPr lang="ko-KR" altLang="en-US" sz="1200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반입 불가능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- 200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만원 이하 출품작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점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200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만원 이하 “작가의 취향” 작품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점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-&gt; 5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점 중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점만 반입 </a:t>
                      </a:r>
                      <a:r>
                        <a:rPr lang="ko-KR" altLang="en-US" sz="12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가능</a:t>
                      </a:r>
                      <a:endParaRPr lang="en-US" altLang="ko-KR" sz="1200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ea"/>
                        <a:buAutoNum type="circleNumDbPlain"/>
                      </a:pPr>
                      <a:endParaRPr lang="en-US" altLang="ko-KR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ea"/>
                        <a:buAutoNum type="circleNumDbPlain"/>
                      </a:pP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‘작가의 취향’으로 실릴 작품의 인쇄용 이미지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장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은 ‘도록용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_(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작가명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)_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제목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재료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크기 또는 길이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제작년도’ 로 파일명을 기재하여 첨부해 주세요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(300dpi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이상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148*210mm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이상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확장자 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jpg) </a:t>
                      </a:r>
                      <a:endParaRPr lang="ko-KR" altLang="en-US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ea"/>
                        <a:buAutoNum type="circleNumDbPlain"/>
                      </a:pPr>
                      <a:endParaRPr lang="is-IS" altLang="ko-K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70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619778"/>
              </p:ext>
            </p:extLst>
          </p:nvPr>
        </p:nvGraphicFramePr>
        <p:xfrm>
          <a:off x="655721" y="1697289"/>
          <a:ext cx="10880558" cy="4429085"/>
        </p:xfrm>
        <a:graphic>
          <a:graphicData uri="http://schemas.openxmlformats.org/drawingml/2006/table">
            <a:tbl>
              <a:tblPr/>
              <a:tblGrid>
                <a:gridCol w="6202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77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9969">
                <a:tc>
                  <a:txBody>
                    <a:bodyPr/>
                    <a:lstStyle/>
                    <a:p>
                      <a:pPr algn="ctr"/>
                      <a:r>
                        <a:rPr lang="en-US" altLang="ko-KR" smtClean="0">
                          <a:effectLst/>
                          <a:latin typeface="Helvetica" charset="0"/>
                        </a:rPr>
                        <a:t>(special)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smtClean="0">
                          <a:effectLst/>
                          <a:latin typeface="Helvetica" charset="0"/>
                        </a:rPr>
                        <a:t>판매주력 작품 정보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6943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이미지</a:t>
                      </a:r>
                      <a:r>
                        <a:rPr lang="en-US" altLang="ko-KR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/>
                      </a:r>
                      <a:br>
                        <a:rPr lang="en-US" altLang="ko-KR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</a:br>
                      <a:r>
                        <a:rPr lang="ko-KR" altLang="en-US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예</a:t>
                      </a:r>
                      <a:r>
                        <a:rPr lang="en-US" altLang="ko-KR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)‘</a:t>
                      </a:r>
                      <a:r>
                        <a:rPr lang="ko-KR" altLang="en-US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제목</a:t>
                      </a:r>
                      <a:r>
                        <a:rPr lang="en-US" altLang="ko-KR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재료</a:t>
                      </a:r>
                      <a:r>
                        <a:rPr lang="en-US" altLang="ko-KR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크기</a:t>
                      </a:r>
                      <a:r>
                        <a:rPr lang="en-US" altLang="ko-KR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(</a:t>
                      </a:r>
                      <a:r>
                        <a:rPr lang="ko-KR" altLang="en-US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또는 길이</a:t>
                      </a:r>
                      <a:r>
                        <a:rPr lang="en-US" altLang="ko-KR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)_</a:t>
                      </a:r>
                      <a:r>
                        <a:rPr lang="ko-KR" altLang="en-US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제작년도’</a:t>
                      </a:r>
                    </a:p>
                    <a:p>
                      <a:pPr algn="ctr"/>
                      <a:r>
                        <a:rPr lang="ko-KR" altLang="en-US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같은 파일명으로 동일 이미지 별도 첨부</a:t>
                      </a:r>
                    </a:p>
                    <a:p>
                      <a:pPr algn="ctr"/>
                      <a:endParaRPr lang="en-US" altLang="ko-KR" b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Helvetica" charset="0"/>
                      </a:endParaRPr>
                    </a:p>
                    <a:p>
                      <a:pPr algn="ctr"/>
                      <a:endParaRPr lang="ko-KR" altLang="en-US" b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Helvetica" charset="0"/>
                      </a:endParaRPr>
                    </a:p>
                    <a:p>
                      <a:pPr algn="ctr"/>
                      <a:endParaRPr lang="ko-KR" altLang="en-US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제목</a:t>
                      </a:r>
                      <a:r>
                        <a:rPr lang="en-US" altLang="ko-KR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재료</a:t>
                      </a:r>
                      <a:r>
                        <a:rPr lang="en-US" altLang="ko-KR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크기 또는 길이</a:t>
                      </a:r>
                      <a:r>
                        <a:rPr lang="en-US" altLang="ko-KR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제작년도</a:t>
                      </a:r>
                      <a:endParaRPr lang="ko-KR" altLang="en-US" sz="18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특이사항 등</a:t>
                      </a:r>
                      <a:endParaRPr lang="ko-KR" altLang="en-US" sz="1800" b="1" kern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38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가장 사랑하는 작품인 이유 한마디</a:t>
                      </a:r>
                      <a:endParaRPr lang="ko-KR" altLang="en-US" sz="1800" b="1" kern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제목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charset="2"/>
              <a:buChar char="l"/>
            </a:pPr>
            <a:r>
              <a:rPr kumimoji="1" lang="ko-KR" altLang="en-US" sz="3500" b="1" dirty="0" smtClean="0"/>
              <a:t>작품정보</a:t>
            </a:r>
            <a:r>
              <a:rPr kumimoji="1" lang="en-US" altLang="ko-KR" sz="3500" b="1" dirty="0" smtClean="0"/>
              <a:t> </a:t>
            </a:r>
            <a:r>
              <a:rPr lang="ko-KR" altLang="en-US" sz="3600" b="1" dirty="0" smtClean="0">
                <a:effectLst/>
                <a:latin typeface="Helvetica" charset="0"/>
              </a:rPr>
              <a:t>① 작가의 취향 </a:t>
            </a:r>
            <a:r>
              <a:rPr lang="en-US" altLang="ko-KR" sz="3600" b="1" dirty="0" smtClean="0">
                <a:effectLst/>
                <a:latin typeface="Helvetica" charset="0"/>
              </a:rPr>
              <a:t>(</a:t>
            </a:r>
            <a:r>
              <a:rPr lang="ko-KR" altLang="en-US" sz="3600" b="1" dirty="0" smtClean="0">
                <a:effectLst/>
                <a:latin typeface="Helvetica" charset="0"/>
              </a:rPr>
              <a:t>내가 가장 사랑한 작품</a:t>
            </a:r>
            <a:r>
              <a:rPr lang="en-US" altLang="ko-KR" sz="3600" b="1" dirty="0" smtClean="0">
                <a:effectLst/>
                <a:latin typeface="Helvetica" charset="0"/>
              </a:rPr>
              <a:t>)</a:t>
            </a:r>
            <a:r>
              <a:rPr kumimoji="1" lang="ko-KR" altLang="en-US" sz="3500" b="1" dirty="0" smtClean="0"/>
              <a:t> </a:t>
            </a:r>
            <a:endParaRPr kumimoji="1" lang="ko-KR" altLang="en-US" sz="3500" b="1" dirty="0"/>
          </a:p>
        </p:txBody>
      </p:sp>
      <p:sp>
        <p:nvSpPr>
          <p:cNvPr id="9" name="직사각형 8"/>
          <p:cNvSpPr/>
          <p:nvPr/>
        </p:nvSpPr>
        <p:spPr>
          <a:xfrm>
            <a:off x="1403538" y="1002397"/>
            <a:ext cx="9950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latin typeface="+mj-ea"/>
                <a:ea typeface="+mj-ea"/>
                <a:cs typeface="Batang" charset="-127"/>
              </a:rPr>
              <a:t>“작가의 취향”</a:t>
            </a:r>
            <a:r>
              <a:rPr lang="ko-KR" altLang="en-US" sz="1200" dirty="0">
                <a:latin typeface="+mj-ea"/>
                <a:ea typeface="+mj-ea"/>
                <a:cs typeface="Batang" charset="-127"/>
              </a:rPr>
              <a:t>은 </a:t>
            </a:r>
            <a:r>
              <a:rPr lang="ko-KR" altLang="en-US" sz="1200" dirty="0" smtClean="0">
                <a:latin typeface="+mj-ea"/>
                <a:ea typeface="+mj-ea"/>
                <a:cs typeface="Batang" charset="-127"/>
              </a:rPr>
              <a:t>아트페어 출품작과 </a:t>
            </a:r>
            <a:r>
              <a:rPr lang="ko-KR" altLang="en-US" sz="1200" dirty="0">
                <a:latin typeface="+mj-ea"/>
                <a:ea typeface="+mj-ea"/>
                <a:cs typeface="Batang" charset="-127"/>
              </a:rPr>
              <a:t>관계없이 </a:t>
            </a:r>
            <a:r>
              <a:rPr lang="ko-KR" altLang="en-US" sz="1200" dirty="0" smtClean="0">
                <a:latin typeface="+mj-ea"/>
                <a:ea typeface="+mj-ea"/>
                <a:cs typeface="Batang" charset="-127"/>
              </a:rPr>
              <a:t>본인의 </a:t>
            </a:r>
            <a:r>
              <a:rPr lang="ko-KR" altLang="en-US" sz="1200" dirty="0">
                <a:latin typeface="+mj-ea"/>
                <a:ea typeface="+mj-ea"/>
                <a:cs typeface="Batang" charset="-127"/>
              </a:rPr>
              <a:t>작품 </a:t>
            </a:r>
            <a:r>
              <a:rPr lang="ko-KR" altLang="en-US" sz="1200" dirty="0" smtClean="0">
                <a:latin typeface="+mj-ea"/>
                <a:ea typeface="+mj-ea"/>
                <a:cs typeface="Batang" charset="-127"/>
              </a:rPr>
              <a:t>중 </a:t>
            </a:r>
            <a:r>
              <a:rPr lang="ko-KR" altLang="en-US" sz="1200" dirty="0">
                <a:latin typeface="+mj-ea"/>
                <a:ea typeface="+mj-ea"/>
                <a:cs typeface="Batang" charset="-127"/>
              </a:rPr>
              <a:t>작가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  <a:cs typeface="Batang" charset="-127"/>
              </a:rPr>
              <a:t>스스로 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  <a:cs typeface="Batang" charset="-127"/>
              </a:rPr>
              <a:t>가장 사랑하는 작품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  <a:cs typeface="Batang" charset="-127"/>
              </a:rPr>
              <a:t>1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  <a:cs typeface="Batang" charset="-127"/>
              </a:rPr>
              <a:t>점</a:t>
            </a:r>
            <a:r>
              <a:rPr lang="ko-KR" altLang="en-US" sz="1200" dirty="0">
                <a:latin typeface="+mj-ea"/>
                <a:ea typeface="+mj-ea"/>
                <a:cs typeface="Batang" charset="-127"/>
              </a:rPr>
              <a:t>의 </a:t>
            </a:r>
            <a:r>
              <a:rPr lang="ko-KR" altLang="en-US" sz="1200" dirty="0" smtClean="0">
                <a:latin typeface="+mj-ea"/>
                <a:ea typeface="+mj-ea"/>
                <a:cs typeface="Batang" charset="-127"/>
              </a:rPr>
              <a:t>소개를 </a:t>
            </a:r>
            <a:r>
              <a:rPr lang="ko-KR" altLang="en-US" sz="1200" dirty="0">
                <a:latin typeface="+mj-ea"/>
                <a:ea typeface="+mj-ea"/>
                <a:cs typeface="Batang" charset="-127"/>
              </a:rPr>
              <a:t>담는 코너입니다</a:t>
            </a:r>
            <a:r>
              <a:rPr lang="en-US" altLang="ko-KR" sz="1200" dirty="0" smtClean="0">
                <a:latin typeface="+mj-ea"/>
                <a:ea typeface="+mj-ea"/>
                <a:cs typeface="Batang" charset="-127"/>
              </a:rPr>
              <a:t>.</a:t>
            </a:r>
          </a:p>
          <a:p>
            <a:r>
              <a:rPr lang="en-US" altLang="ko-KR" sz="1200" dirty="0" smtClean="0">
                <a:latin typeface="+mj-ea"/>
                <a:ea typeface="+mj-ea"/>
                <a:cs typeface="Batang" charset="-127"/>
              </a:rPr>
              <a:t>2020 </a:t>
            </a:r>
            <a:r>
              <a:rPr lang="en-US" altLang="ko-KR" sz="1200" dirty="0">
                <a:latin typeface="+mj-ea"/>
                <a:ea typeface="+mj-ea"/>
                <a:cs typeface="Batang" charset="-127"/>
              </a:rPr>
              <a:t>becoming a collector </a:t>
            </a:r>
            <a:r>
              <a:rPr lang="ko-KR" altLang="en-US" sz="1200" dirty="0" smtClean="0">
                <a:latin typeface="+mj-ea"/>
                <a:ea typeface="+mj-ea"/>
                <a:cs typeface="Batang" charset="-127"/>
              </a:rPr>
              <a:t>순천아트페어 </a:t>
            </a:r>
            <a:r>
              <a:rPr lang="ko-KR" altLang="en-US" sz="1200" b="1" dirty="0" smtClean="0">
                <a:solidFill>
                  <a:srgbClr val="FF0000"/>
                </a:solidFill>
                <a:latin typeface="+mj-ea"/>
                <a:ea typeface="+mj-ea"/>
                <a:cs typeface="Batang" charset="-127"/>
              </a:rPr>
              <a:t>도록에만 별도 분량으로 실릴 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  <a:cs typeface="Batang" charset="-127"/>
              </a:rPr>
              <a:t>예정</a:t>
            </a:r>
            <a:r>
              <a:rPr lang="ko-KR" altLang="en-US" sz="1200" dirty="0">
                <a:latin typeface="+mj-ea"/>
                <a:ea typeface="+mj-ea"/>
                <a:cs typeface="Batang" charset="-127"/>
              </a:rPr>
              <a:t>입니다</a:t>
            </a:r>
            <a:r>
              <a:rPr lang="en-US" altLang="ko-KR" sz="1200" dirty="0">
                <a:latin typeface="+mj-ea"/>
                <a:ea typeface="+mj-ea"/>
                <a:cs typeface="Batang" charset="-127"/>
              </a:rPr>
              <a:t>. </a:t>
            </a:r>
            <a:endParaRPr lang="en-US" altLang="ko-KR" sz="1200" dirty="0" smtClean="0">
              <a:latin typeface="+mj-ea"/>
              <a:ea typeface="+mj-ea"/>
              <a:cs typeface="Batang" charset="-127"/>
            </a:endParaRPr>
          </a:p>
          <a:p>
            <a:r>
              <a:rPr lang="ko-KR" altLang="en-US" sz="1200" dirty="0" smtClean="0">
                <a:latin typeface="+mj-ea"/>
                <a:ea typeface="+mj-ea"/>
                <a:cs typeface="Batang" charset="-127"/>
              </a:rPr>
              <a:t>현장전시 필수가 아니기 때문에 </a:t>
            </a:r>
            <a:r>
              <a:rPr lang="ko-KR" altLang="en-US" sz="1200" b="1" dirty="0" smtClean="0">
                <a:solidFill>
                  <a:srgbClr val="FF0000"/>
                </a:solidFill>
                <a:latin typeface="+mj-ea"/>
                <a:ea typeface="+mj-ea"/>
                <a:cs typeface="Batang" charset="-127"/>
              </a:rPr>
              <a:t>이미 판매된 작품</a:t>
            </a:r>
            <a:r>
              <a:rPr lang="ko-KR" altLang="en-US" sz="1200" dirty="0" smtClean="0">
                <a:solidFill>
                  <a:srgbClr val="FF0000"/>
                </a:solidFill>
                <a:latin typeface="+mj-ea"/>
                <a:ea typeface="+mj-ea"/>
                <a:cs typeface="Batang" charset="-127"/>
              </a:rPr>
              <a:t> 또는 </a:t>
            </a:r>
            <a:r>
              <a:rPr lang="ko-KR" altLang="en-US" sz="1200" b="1" dirty="0" smtClean="0">
                <a:solidFill>
                  <a:srgbClr val="FF0000"/>
                </a:solidFill>
                <a:latin typeface="+mj-ea"/>
                <a:ea typeface="+mj-ea"/>
                <a:cs typeface="Batang" charset="-127"/>
              </a:rPr>
              <a:t>전시 중인 작품</a:t>
            </a:r>
            <a:r>
              <a:rPr lang="ko-KR" altLang="en-US" sz="1200" dirty="0" smtClean="0">
                <a:solidFill>
                  <a:srgbClr val="FF0000"/>
                </a:solidFill>
                <a:latin typeface="+mj-ea"/>
                <a:ea typeface="+mj-ea"/>
                <a:cs typeface="Batang" charset="-127"/>
              </a:rPr>
              <a:t>도</a:t>
            </a:r>
            <a:r>
              <a:rPr lang="ko-KR" altLang="en-US" sz="1200" b="1" dirty="0" smtClean="0">
                <a:solidFill>
                  <a:srgbClr val="FF0000"/>
                </a:solidFill>
                <a:latin typeface="+mj-ea"/>
                <a:ea typeface="+mj-ea"/>
                <a:cs typeface="Batang" charset="-127"/>
              </a:rPr>
              <a:t> 가능합니다</a:t>
            </a:r>
            <a:r>
              <a:rPr lang="en-US" altLang="ko-KR" sz="1200" b="1" dirty="0" smtClean="0">
                <a:solidFill>
                  <a:srgbClr val="FF0000"/>
                </a:solidFill>
                <a:latin typeface="+mj-ea"/>
                <a:ea typeface="+mj-ea"/>
                <a:cs typeface="Batang" charset="-127"/>
              </a:rPr>
              <a:t>.</a:t>
            </a:r>
            <a:r>
              <a:rPr lang="ko-KR" altLang="en-US" sz="1200" b="1" dirty="0" smtClean="0">
                <a:solidFill>
                  <a:srgbClr val="FF0000"/>
                </a:solidFill>
                <a:latin typeface="+mj-ea"/>
                <a:ea typeface="+mj-ea"/>
                <a:cs typeface="Batang" charset="-127"/>
              </a:rPr>
              <a:t> </a:t>
            </a:r>
            <a:endParaRPr lang="ko-KR" altLang="en-US" sz="1200" b="1" dirty="0">
              <a:latin typeface="+mj-ea"/>
              <a:ea typeface="+mj-ea"/>
              <a:cs typeface="Batang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286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74055"/>
              </p:ext>
            </p:extLst>
          </p:nvPr>
        </p:nvGraphicFramePr>
        <p:xfrm>
          <a:off x="655721" y="1697289"/>
          <a:ext cx="10880558" cy="4429085"/>
        </p:xfrm>
        <a:graphic>
          <a:graphicData uri="http://schemas.openxmlformats.org/drawingml/2006/table">
            <a:tbl>
              <a:tblPr/>
              <a:tblGrid>
                <a:gridCol w="6202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77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9969"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>
                          <a:effectLst/>
                          <a:latin typeface="Helvetica" charset="0"/>
                        </a:rPr>
                        <a:t>(1)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>
                          <a:effectLst/>
                          <a:latin typeface="Helvetica" charset="0"/>
                        </a:rPr>
                        <a:t>판매주력 작품 정보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6943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이미지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제목</a:t>
                      </a:r>
                      <a:r>
                        <a:rPr lang="en-US" altLang="ko-KR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재료</a:t>
                      </a:r>
                      <a:r>
                        <a:rPr lang="en-US" altLang="ko-KR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크기 또는 길이</a:t>
                      </a:r>
                      <a:r>
                        <a:rPr lang="en-US" altLang="ko-KR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제작년도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가격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38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838200" y="3717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charset="2"/>
              <a:buChar char="l"/>
            </a:pPr>
            <a:r>
              <a:rPr kumimoji="1" lang="ko-KR" altLang="en-US" sz="3500" b="1" dirty="0"/>
              <a:t>출품예정 작품정보</a:t>
            </a:r>
            <a:r>
              <a:rPr kumimoji="1" lang="en-US" altLang="ko-KR" sz="3500" b="1" dirty="0"/>
              <a:t> </a:t>
            </a:r>
            <a:r>
              <a:rPr lang="ko-KR" altLang="en-US" sz="3600" b="1" dirty="0">
                <a:effectLst/>
                <a:latin typeface="Helvetica" charset="0"/>
              </a:rPr>
              <a:t>① </a:t>
            </a:r>
            <a:r>
              <a:rPr lang="en-US" altLang="ko-KR" sz="3600" b="1" dirty="0" smtClean="0">
                <a:effectLst/>
                <a:latin typeface="Helvetica" charset="0"/>
              </a:rPr>
              <a:t>200</a:t>
            </a:r>
            <a:r>
              <a:rPr lang="ko-KR" altLang="en-US" sz="3600" b="1" dirty="0" smtClean="0">
                <a:latin typeface="Helvetica" charset="0"/>
              </a:rPr>
              <a:t>만원 이하 </a:t>
            </a:r>
            <a:r>
              <a:rPr lang="ko-KR" altLang="en-US" sz="3600" b="1" dirty="0" smtClean="0">
                <a:effectLst/>
                <a:latin typeface="Helvetica" charset="0"/>
              </a:rPr>
              <a:t>작품</a:t>
            </a:r>
            <a:r>
              <a:rPr kumimoji="1" lang="ko-KR" altLang="en-US" sz="3500" b="1" dirty="0" smtClean="0"/>
              <a:t> </a:t>
            </a:r>
            <a:endParaRPr kumimoji="1" lang="ko-KR" alt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32260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333810"/>
              </p:ext>
            </p:extLst>
          </p:nvPr>
        </p:nvGraphicFramePr>
        <p:xfrm>
          <a:off x="655721" y="1697289"/>
          <a:ext cx="10880558" cy="4429085"/>
        </p:xfrm>
        <a:graphic>
          <a:graphicData uri="http://schemas.openxmlformats.org/drawingml/2006/table">
            <a:tbl>
              <a:tblPr/>
              <a:tblGrid>
                <a:gridCol w="6202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77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9969"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>
                          <a:effectLst/>
                          <a:latin typeface="Helvetica" charset="0"/>
                        </a:rPr>
                        <a:t>(2)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>
                          <a:effectLst/>
                          <a:latin typeface="Helvetica" charset="0"/>
                        </a:rPr>
                        <a:t>판매주력 작품 정보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6943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이미지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제목</a:t>
                      </a:r>
                      <a:r>
                        <a:rPr lang="en-US" altLang="ko-KR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재료</a:t>
                      </a:r>
                      <a:r>
                        <a:rPr lang="en-US" altLang="ko-KR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크기 또는 길이</a:t>
                      </a:r>
                      <a:r>
                        <a:rPr lang="en-US" altLang="ko-KR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제작년도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가격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38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838200" y="3717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charset="2"/>
              <a:buChar char="l"/>
            </a:pPr>
            <a:r>
              <a:rPr kumimoji="1" lang="ko-KR" altLang="en-US" sz="3500" b="1" dirty="0"/>
              <a:t>출품예정 작품정보</a:t>
            </a:r>
            <a:r>
              <a:rPr kumimoji="1" lang="en-US" altLang="ko-KR" sz="3500" b="1" dirty="0"/>
              <a:t> </a:t>
            </a:r>
            <a:r>
              <a:rPr lang="ko-KR" altLang="en-US" sz="3600" b="1" dirty="0">
                <a:effectLst/>
                <a:latin typeface="Helvetica" charset="0"/>
              </a:rPr>
              <a:t>① </a:t>
            </a:r>
            <a:r>
              <a:rPr lang="en-US" altLang="ko-KR" sz="3600" b="1" dirty="0">
                <a:latin typeface="Helvetica" charset="0"/>
              </a:rPr>
              <a:t>200</a:t>
            </a:r>
            <a:r>
              <a:rPr lang="ko-KR" altLang="en-US" sz="3600" b="1" dirty="0">
                <a:latin typeface="Helvetica" charset="0"/>
              </a:rPr>
              <a:t>만원 이하 작품</a:t>
            </a:r>
            <a:r>
              <a:rPr kumimoji="1" lang="ko-KR" altLang="en-US" sz="35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004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190544"/>
              </p:ext>
            </p:extLst>
          </p:nvPr>
        </p:nvGraphicFramePr>
        <p:xfrm>
          <a:off x="655721" y="1697289"/>
          <a:ext cx="10880558" cy="4429085"/>
        </p:xfrm>
        <a:graphic>
          <a:graphicData uri="http://schemas.openxmlformats.org/drawingml/2006/table">
            <a:tbl>
              <a:tblPr/>
              <a:tblGrid>
                <a:gridCol w="6202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77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9969"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>
                          <a:effectLst/>
                          <a:latin typeface="Helvetica" charset="0"/>
                        </a:rPr>
                        <a:t>(3)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>
                          <a:effectLst/>
                          <a:latin typeface="Helvetica" charset="0"/>
                        </a:rPr>
                        <a:t>판매주력 작품 정보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6943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이미지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제목</a:t>
                      </a:r>
                      <a:r>
                        <a:rPr lang="en-US" altLang="ko-KR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재료</a:t>
                      </a:r>
                      <a:r>
                        <a:rPr lang="en-US" altLang="ko-KR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크기 또는 길이</a:t>
                      </a:r>
                      <a:r>
                        <a:rPr lang="en-US" altLang="ko-KR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제작년도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가격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38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838200" y="3717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charset="2"/>
              <a:buChar char="l"/>
            </a:pPr>
            <a:r>
              <a:rPr kumimoji="1" lang="ko-KR" altLang="en-US" sz="3500" b="1" dirty="0"/>
              <a:t>출품예정 작품정보</a:t>
            </a:r>
            <a:r>
              <a:rPr kumimoji="1" lang="en-US" altLang="ko-KR" sz="3500" b="1" dirty="0"/>
              <a:t> </a:t>
            </a:r>
            <a:r>
              <a:rPr lang="ko-KR" altLang="en-US" sz="3600" b="1" dirty="0">
                <a:effectLst/>
                <a:latin typeface="Helvetica" charset="0"/>
              </a:rPr>
              <a:t>① </a:t>
            </a:r>
            <a:r>
              <a:rPr lang="en-US" altLang="ko-KR" sz="3600" b="1" dirty="0">
                <a:latin typeface="Helvetica" charset="0"/>
              </a:rPr>
              <a:t>200</a:t>
            </a:r>
            <a:r>
              <a:rPr lang="ko-KR" altLang="en-US" sz="3600" b="1" dirty="0">
                <a:latin typeface="Helvetica" charset="0"/>
              </a:rPr>
              <a:t>만원 이하 작품</a:t>
            </a:r>
            <a:r>
              <a:rPr kumimoji="1" lang="ko-KR" altLang="en-US" sz="35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776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73549"/>
              </p:ext>
            </p:extLst>
          </p:nvPr>
        </p:nvGraphicFramePr>
        <p:xfrm>
          <a:off x="655721" y="1697289"/>
          <a:ext cx="10880558" cy="4429085"/>
        </p:xfrm>
        <a:graphic>
          <a:graphicData uri="http://schemas.openxmlformats.org/drawingml/2006/table">
            <a:tbl>
              <a:tblPr/>
              <a:tblGrid>
                <a:gridCol w="6202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77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9969"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>
                          <a:effectLst/>
                          <a:latin typeface="Helvetica" charset="0"/>
                        </a:rPr>
                        <a:t>(4)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>
                          <a:effectLst/>
                          <a:latin typeface="Helvetica" charset="0"/>
                        </a:rPr>
                        <a:t>판매주력 작품 정보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6943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이미지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제목</a:t>
                      </a:r>
                      <a:r>
                        <a:rPr lang="en-US" altLang="ko-KR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재료</a:t>
                      </a:r>
                      <a:r>
                        <a:rPr lang="en-US" altLang="ko-KR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크기 또는 길이</a:t>
                      </a:r>
                      <a:r>
                        <a:rPr lang="en-US" altLang="ko-KR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제작년도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가격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38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838200" y="3717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charset="2"/>
              <a:buChar char="l"/>
            </a:pPr>
            <a:r>
              <a:rPr kumimoji="1" lang="ko-KR" altLang="en-US" sz="3500" b="1" dirty="0"/>
              <a:t>출품예정 작품정보</a:t>
            </a:r>
            <a:r>
              <a:rPr kumimoji="1" lang="en-US" altLang="ko-KR" sz="3500" b="1" dirty="0"/>
              <a:t> </a:t>
            </a:r>
            <a:r>
              <a:rPr lang="ko-KR" altLang="en-US" sz="3600" b="1" dirty="0">
                <a:effectLst/>
                <a:latin typeface="Helvetica" charset="0"/>
              </a:rPr>
              <a:t>① </a:t>
            </a:r>
            <a:r>
              <a:rPr lang="en-US" altLang="ko-KR" sz="3600" b="1" dirty="0">
                <a:latin typeface="Helvetica" charset="0"/>
              </a:rPr>
              <a:t>200</a:t>
            </a:r>
            <a:r>
              <a:rPr lang="ko-KR" altLang="en-US" sz="3600" b="1" dirty="0">
                <a:latin typeface="Helvetica" charset="0"/>
              </a:rPr>
              <a:t>만원 이하 작품</a:t>
            </a:r>
            <a:r>
              <a:rPr kumimoji="1" lang="ko-KR" altLang="en-US" sz="35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5720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542042"/>
              </p:ext>
            </p:extLst>
          </p:nvPr>
        </p:nvGraphicFramePr>
        <p:xfrm>
          <a:off x="655721" y="1697289"/>
          <a:ext cx="10880558" cy="4429085"/>
        </p:xfrm>
        <a:graphic>
          <a:graphicData uri="http://schemas.openxmlformats.org/drawingml/2006/table">
            <a:tbl>
              <a:tblPr/>
              <a:tblGrid>
                <a:gridCol w="6202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77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9969"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>
                          <a:effectLst/>
                          <a:latin typeface="Helvetica" charset="0"/>
                        </a:rPr>
                        <a:t>(1)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>
                          <a:effectLst/>
                          <a:latin typeface="Helvetica" charset="0"/>
                        </a:rPr>
                        <a:t>상품 정보</a:t>
                      </a:r>
                      <a:endParaRPr lang="ko-KR" altLang="en-US" dirty="0"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6943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이미지</a:t>
                      </a:r>
                      <a:r>
                        <a:rPr lang="en-US" altLang="ko-KR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/>
                      </a:r>
                      <a:br>
                        <a:rPr lang="en-US" altLang="ko-KR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</a:br>
                      <a:endParaRPr lang="ko-KR" altLang="en-US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상품명</a:t>
                      </a:r>
                      <a:r>
                        <a:rPr lang="en-US" altLang="ko-KR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크기</a:t>
                      </a:r>
                      <a:r>
                        <a:rPr lang="en-US" altLang="ko-KR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_</a:t>
                      </a:r>
                      <a:r>
                        <a:rPr lang="ko-KR" altLang="en-US" sz="1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</a:rPr>
                        <a:t>제작연도</a:t>
                      </a:r>
                      <a:endParaRPr lang="ko-KR" altLang="en-US" sz="18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charset="0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가격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판매 가능</a:t>
                      </a:r>
                      <a:r>
                        <a:rPr lang="ko-KR" altLang="en-US" sz="1800" b="1" kern="1200" baseline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수량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800" b="1" kern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38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간략한 상품설명 및 특이사항</a:t>
                      </a:r>
                    </a:p>
                  </a:txBody>
                  <a:tcPr marL="31750" marR="31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838200" y="3717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charset="2"/>
              <a:buChar char="l"/>
            </a:pPr>
            <a:r>
              <a:rPr kumimoji="1" lang="ko-KR" altLang="en-US" sz="3500" b="1" dirty="0"/>
              <a:t>출품예정 작품정보</a:t>
            </a:r>
            <a:r>
              <a:rPr kumimoji="1" lang="en-US" altLang="ko-KR" sz="3500" b="1" dirty="0"/>
              <a:t> </a:t>
            </a:r>
            <a:r>
              <a:rPr lang="ko-KR" altLang="en-US" sz="3600" b="1" dirty="0">
                <a:effectLst/>
                <a:latin typeface="Helvetica" charset="0"/>
              </a:rPr>
              <a:t>② </a:t>
            </a:r>
            <a:r>
              <a:rPr lang="en-US" altLang="ko-KR" sz="3600" b="1" dirty="0" smtClean="0">
                <a:effectLst/>
                <a:latin typeface="Helvetica" charset="0"/>
              </a:rPr>
              <a:t>30</a:t>
            </a:r>
            <a:r>
              <a:rPr lang="ko-KR" altLang="en-US" sz="3600" b="1" dirty="0" smtClean="0">
                <a:effectLst/>
                <a:latin typeface="Helvetica" charset="0"/>
              </a:rPr>
              <a:t>만원 이하 </a:t>
            </a:r>
            <a:r>
              <a:rPr lang="ko-KR" altLang="en-US" sz="3600" b="1" dirty="0" smtClean="0">
                <a:latin typeface="Helvetica" charset="0"/>
              </a:rPr>
              <a:t>굿즈</a:t>
            </a:r>
            <a:endParaRPr kumimoji="1" lang="ko-KR" alt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1783517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423</Words>
  <Application>Microsoft Macintosh PowerPoint</Application>
  <PresentationFormat>와이드스크린</PresentationFormat>
  <Paragraphs>121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맑은 고딕</vt:lpstr>
      <vt:lpstr>Batang</vt:lpstr>
      <vt:lpstr>Helvetica</vt:lpstr>
      <vt:lpstr>Mangal</vt:lpstr>
      <vt:lpstr>SpoqaHanSans</vt:lpstr>
      <vt:lpstr>Wingdings</vt:lpstr>
      <vt:lpstr>Arial</vt:lpstr>
      <vt:lpstr>Office 테마</vt:lpstr>
      <vt:lpstr>작가 공모 신청서</vt:lpstr>
      <vt:lpstr>경력사항</vt:lpstr>
      <vt:lpstr>작품정보 작성 요령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연희동 아트페어  작가공모 신청서</dc:title>
  <dc:creator>이 정아</dc:creator>
  <cp:lastModifiedBy>이 정아</cp:lastModifiedBy>
  <cp:revision>21</cp:revision>
  <dcterms:created xsi:type="dcterms:W3CDTF">2019-06-11T06:42:55Z</dcterms:created>
  <dcterms:modified xsi:type="dcterms:W3CDTF">2020-06-17T03:53:07Z</dcterms:modified>
</cp:coreProperties>
</file>